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1" r:id="rId5"/>
    <p:sldId id="262" r:id="rId6"/>
    <p:sldId id="270" r:id="rId7"/>
    <p:sldId id="271" r:id="rId8"/>
    <p:sldId id="272" r:id="rId9"/>
    <p:sldId id="273" r:id="rId10"/>
    <p:sldId id="274" r:id="rId11"/>
    <p:sldId id="275" r:id="rId12"/>
    <p:sldId id="279" r:id="rId13"/>
    <p:sldId id="278" r:id="rId14"/>
    <p:sldId id="276" r:id="rId15"/>
    <p:sldId id="277" r:id="rId16"/>
    <p:sldId id="28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367FE8-E239-BB8D-DD8B-09D2EE7AB415}" name="Nur A Alam" initials="MA" userId="S::nur_a_alam@signaturevipservice.com::03e4a326-db8f-4200-a066-64311effea2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8183"/>
    <a:srgbClr val="70AD47"/>
    <a:srgbClr val="EBF1E9"/>
    <a:srgbClr val="F8655A"/>
    <a:srgbClr val="F8E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6B65E-AE5E-4CF1-82E9-F36035CF2DE3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670C2-501B-412C-93EE-55AAE8B7F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05EC9-6A3C-4B9D-8FBF-EF8DA0EAD866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SeedSense: A Multimodal AI Framework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4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9C7F-4C51-47D5-8B59-E2E203F1A4F5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SeedSense: A Multimodal AI Framework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60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52100-58D0-4CF3-9386-1DBFC3BD0146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SeedSense: A Multimodal AI Framework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8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F32C-C153-4384-9620-4BAEA2C28FD6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SeedSense: A Multimodal AI Framework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6C694-98D2-4DF6-9D4E-39ED0463A1F1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SeedSense: A Multimodal AI Framework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4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2FC97-9791-4817-A19E-846E2E17E5A9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SeedSense: A Multimodal AI Framework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4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78B4B-3BFA-4AEF-BF39-5D6ABA1B7518}" type="datetime1">
              <a:rPr lang="en-US" smtClean="0"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SeedSense: A Multimodal AI Framework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9EE7-C0EB-416D-BA89-99A8808496B0}" type="datetime1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SeedSense: A Multimodal AI Framework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8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D05E9-E09E-4C50-8661-7BA1473BFF47}" type="datetime1">
              <a:rPr lang="en-US" smtClean="0"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SeedSense: A Multimodal AI Framework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63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A561F-4AD5-4F2C-BB76-8C6F4E2021F8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SeedSense: A Multimodal AI Framework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3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8EE53-E055-46D0-B1EA-7FBE63ACE55F}" type="datetime1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SeedSense: A Multimodal AI Framework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7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E5AC9-6155-413E-A460-2ACC7E510DA5}" type="datetime1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SeedSense: A Multimodal AI Framework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0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7464" y="248575"/>
            <a:ext cx="10972800" cy="1107628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Arial Narrow" panose="020B0606020202030204" pitchFamily="34" charset="0"/>
              </a:rPr>
              <a:t>Bangladesh Army University of Science and Technology (BAUST)</a:t>
            </a:r>
            <a:br>
              <a:rPr lang="en-US" sz="3200" b="1" dirty="0">
                <a:latin typeface="Arial Narrow" panose="020B0606020202030204" pitchFamily="34" charset="0"/>
              </a:rPr>
            </a:br>
            <a:r>
              <a:rPr lang="en-US" sz="3200" b="1" dirty="0">
                <a:latin typeface="Arial Narrow" panose="020B0606020202030204" pitchFamily="34" charset="0"/>
              </a:rPr>
              <a:t>Saidpur Cantonment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249" y="1593540"/>
            <a:ext cx="12010015" cy="2790453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latin typeface="Arial Narrow" panose="020B0606020202030204" pitchFamily="34" charset="0"/>
              </a:rPr>
              <a:t>Department of Computer Science and Engineering (CSE)</a:t>
            </a:r>
          </a:p>
          <a:p>
            <a:pPr algn="l"/>
            <a:endParaRPr lang="en-US" sz="800" dirty="0">
              <a:latin typeface="Arial Narrow" panose="020B0606020202030204" pitchFamily="34" charset="0"/>
            </a:endParaRPr>
          </a:p>
          <a:p>
            <a:pPr algn="l"/>
            <a:r>
              <a:rPr lang="en-US" dirty="0">
                <a:latin typeface="Arial Narrow" panose="020B0606020202030204" pitchFamily="34" charset="0"/>
              </a:rPr>
              <a:t>Course Code	: CSE 4140</a:t>
            </a:r>
          </a:p>
          <a:p>
            <a:pPr algn="l"/>
            <a:r>
              <a:rPr lang="en-US" dirty="0">
                <a:latin typeface="Arial Narrow" panose="020B0606020202030204" pitchFamily="34" charset="0"/>
              </a:rPr>
              <a:t>Course Title	:  Machine Learning Sessional</a:t>
            </a:r>
          </a:p>
          <a:p>
            <a:pPr algn="l"/>
            <a:r>
              <a:rPr lang="en-US" dirty="0">
                <a:latin typeface="Arial Narrow" panose="020B0606020202030204" pitchFamily="34" charset="0"/>
              </a:rPr>
              <a:t>Thesis Title	: Impact of Childhood Activities on Adult Health Conditions: A Retrospective Study</a:t>
            </a:r>
          </a:p>
          <a:p>
            <a:pPr algn="l"/>
            <a:r>
              <a:rPr lang="en-US" dirty="0">
                <a:latin typeface="Arial Narrow" panose="020B0606020202030204" pitchFamily="34" charset="0"/>
              </a:rPr>
              <a:t>Date		: 1 June 2025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9" y="302259"/>
            <a:ext cx="975561" cy="10002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3992450"/>
            <a:ext cx="9144000" cy="2532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4383993"/>
            <a:ext cx="5715747" cy="2171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u="sng" dirty="0">
                <a:latin typeface="Arial Narrow" panose="020B0606020202030204" pitchFamily="34" charset="0"/>
              </a:rPr>
              <a:t>Presented By:</a:t>
            </a:r>
          </a:p>
          <a:p>
            <a:pPr algn="l"/>
            <a:r>
              <a:rPr lang="en-US" dirty="0">
                <a:latin typeface="Arial Narrow" panose="020B0606020202030204" pitchFamily="34" charset="0"/>
              </a:rPr>
              <a:t>Member_1	: Md. Nihad Hossain</a:t>
            </a:r>
            <a:br>
              <a:rPr lang="en-US" dirty="0">
                <a:latin typeface="Arial Narrow" panose="020B0606020202030204" pitchFamily="34" charset="0"/>
              </a:rPr>
            </a:br>
            <a:r>
              <a:rPr lang="en-US" dirty="0">
                <a:latin typeface="Arial Narrow" panose="020B0606020202030204" pitchFamily="34" charset="0"/>
              </a:rPr>
              <a:t>ID		: 210201023</a:t>
            </a:r>
            <a:br>
              <a:rPr lang="en-US" dirty="0">
                <a:latin typeface="Arial Narrow" panose="020B0606020202030204" pitchFamily="34" charset="0"/>
              </a:rPr>
            </a:br>
            <a:r>
              <a:rPr lang="en-US" dirty="0">
                <a:latin typeface="Arial Narrow" panose="020B0606020202030204" pitchFamily="34" charset="0"/>
              </a:rPr>
              <a:t>Member _2	: Md Nur A Alam</a:t>
            </a:r>
            <a:br>
              <a:rPr lang="en-US" dirty="0">
                <a:latin typeface="Arial Narrow" panose="020B0606020202030204" pitchFamily="34" charset="0"/>
              </a:rPr>
            </a:br>
            <a:r>
              <a:rPr lang="en-US" dirty="0">
                <a:latin typeface="Arial Narrow" panose="020B0606020202030204" pitchFamily="34" charset="0"/>
              </a:rPr>
              <a:t>ID		: 210201044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504373" y="4383992"/>
            <a:ext cx="5595891" cy="2129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u="sng" dirty="0">
                <a:latin typeface="Arial Narrow" panose="020B0606020202030204" pitchFamily="34" charset="0"/>
              </a:rPr>
              <a:t>Course Teacher:</a:t>
            </a:r>
          </a:p>
          <a:p>
            <a:pPr algn="l"/>
            <a:r>
              <a:rPr lang="en-US" dirty="0">
                <a:latin typeface="Arial Narrow" panose="020B0606020202030204" pitchFamily="34" charset="0"/>
              </a:rPr>
              <a:t>Teacher Name	: Engr. Md. Mamun Hossain</a:t>
            </a:r>
            <a:br>
              <a:rPr lang="en-US" dirty="0">
                <a:latin typeface="Arial Narrow" panose="020B0606020202030204" pitchFamily="34" charset="0"/>
              </a:rPr>
            </a:br>
            <a:r>
              <a:rPr lang="en-US" dirty="0">
                <a:latin typeface="Arial Narrow" panose="020B0606020202030204" pitchFamily="34" charset="0"/>
              </a:rPr>
              <a:t>Designation 	: </a:t>
            </a:r>
            <a:r>
              <a:rPr lang="en-US" b="0" i="0" dirty="0">
                <a:effectLst/>
                <a:latin typeface="Arial Narrow" panose="020B0606020202030204" pitchFamily="34" charset="0"/>
              </a:rPr>
              <a:t>Associate Professor</a:t>
            </a:r>
            <a:br>
              <a:rPr lang="en-US" dirty="0">
                <a:latin typeface="Arial Narrow" panose="020B0606020202030204" pitchFamily="34" charset="0"/>
              </a:rPr>
            </a:br>
            <a:r>
              <a:rPr lang="en-US" dirty="0">
                <a:latin typeface="Arial Narrow" panose="020B0606020202030204" pitchFamily="34" charset="0"/>
              </a:rPr>
              <a:t>Teacher Name	: </a:t>
            </a:r>
            <a:r>
              <a:rPr lang="en-US" dirty="0" err="1">
                <a:latin typeface="Arial Narrow" panose="020B0606020202030204" pitchFamily="34" charset="0"/>
              </a:rPr>
              <a:t>Ashrafun</a:t>
            </a:r>
            <a:r>
              <a:rPr lang="en-US" dirty="0">
                <a:latin typeface="Arial Narrow" panose="020B0606020202030204" pitchFamily="34" charset="0"/>
              </a:rPr>
              <a:t> Zannat</a:t>
            </a:r>
            <a:br>
              <a:rPr lang="en-US" dirty="0">
                <a:latin typeface="Arial Narrow" panose="020B0606020202030204" pitchFamily="34" charset="0"/>
              </a:rPr>
            </a:br>
            <a:r>
              <a:rPr lang="en-US" dirty="0">
                <a:latin typeface="Arial Narrow" panose="020B0606020202030204" pitchFamily="34" charset="0"/>
              </a:rPr>
              <a:t>Designation 	: Assistant Professor</a:t>
            </a:r>
          </a:p>
          <a:p>
            <a:pPr algn="l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D21348C2-193D-6E75-1220-BA206921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01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9ADC3-B956-CA17-F7F6-BE3D38B57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116EE4-7E0C-5FBF-71B2-3F0A440ED626}"/>
              </a:ext>
            </a:extLst>
          </p:cNvPr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440F5C-E608-76ED-D200-B752BC888D7C}"/>
              </a:ext>
            </a:extLst>
          </p:cNvPr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A573068-1B6B-2601-194E-FBCAC59757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48A6C7CE-C4F3-45FD-8D71-CE687D087381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5/31/2025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07F56B-9F7A-BC80-1DD5-07304BAB3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it-IT" sz="1400">
                <a:solidFill>
                  <a:schemeClr val="bg1"/>
                </a:solidFill>
                <a:latin typeface="Arial Narrow" panose="020B0606020202030204" pitchFamily="34" charset="0"/>
              </a:rPr>
              <a:t>SeedSense: A Multimodal AI Framework</a:t>
            </a:r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C31A7F-9DE6-1FEC-517A-3424E5288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10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60EC59-4D02-AE46-06A7-FBDFD3D9A5D5}"/>
              </a:ext>
            </a:extLst>
          </p:cNvPr>
          <p:cNvSpPr txBox="1"/>
          <p:nvPr/>
        </p:nvSpPr>
        <p:spPr>
          <a:xfrm>
            <a:off x="3159790" y="6002984"/>
            <a:ext cx="58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Figure 6: Comparison of different models (RF, KNN, SVM)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F27A05-19F7-9C11-D0F3-0F070CEA9D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958"/>
          <a:stretch/>
        </p:blipFill>
        <p:spPr>
          <a:xfrm>
            <a:off x="0" y="1072674"/>
            <a:ext cx="6614445" cy="49303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86EDBC-5F7C-367C-C751-6AAED10C49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739" t="4715" r="313" b="76272"/>
          <a:stretch/>
        </p:blipFill>
        <p:spPr>
          <a:xfrm>
            <a:off x="4937747" y="1258550"/>
            <a:ext cx="1676698" cy="12862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14E42E2-8BCF-C0C8-73C3-B520B0A01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385" y="922945"/>
            <a:ext cx="5402751" cy="4710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FB8682-F926-5917-F508-49C05D00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0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Models Comparison</a:t>
            </a:r>
          </a:p>
        </p:txBody>
      </p:sp>
    </p:spTree>
    <p:extLst>
      <p:ext uri="{BB962C8B-B14F-4D97-AF65-F5344CB8AC3E}">
        <p14:creationId xmlns:p14="http://schemas.microsoft.com/office/powerpoint/2010/main" val="3817371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80A16-36E9-E440-9C4B-DEBAECCBC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A graph of a curve&#10;&#10;AI-generated content may be incorrect.">
            <a:extLst>
              <a:ext uri="{FF2B5EF4-FFF2-40B4-BE49-F238E27FC236}">
                <a16:creationId xmlns:a16="http://schemas.microsoft.com/office/drawing/2014/main" id="{C0E69F61-C8B2-C4B1-50D3-00F5961F0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45" y="1106011"/>
            <a:ext cx="5191125" cy="4543425"/>
          </a:xfrm>
          <a:prstGeom prst="rect">
            <a:avLst/>
          </a:prstGeom>
        </p:spPr>
      </p:pic>
      <p:pic>
        <p:nvPicPr>
          <p:cNvPr id="59" name="Picture 58" descr="A graph of a sleep disorder&#10;&#10;AI-generated content may be incorrect.">
            <a:extLst>
              <a:ext uri="{FF2B5EF4-FFF2-40B4-BE49-F238E27FC236}">
                <a16:creationId xmlns:a16="http://schemas.microsoft.com/office/drawing/2014/main" id="{97210F8E-FD9D-E294-A832-741B32010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50832"/>
            <a:ext cx="5210175" cy="441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EA67C5-72D9-CE35-4471-B2BB913F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0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ROC Curve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F6E445-ACB0-8DA8-3A98-CF74D4C29978}"/>
              </a:ext>
            </a:extLst>
          </p:cNvPr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C3CBF3-63B1-E5E5-2522-FDB29A095BDB}"/>
              </a:ext>
            </a:extLst>
          </p:cNvPr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26F8E28-48CD-F97A-CB8A-B6C08E84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48A6C7CE-C4F3-45FD-8D71-CE687D087381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5/31/2025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BC9AD0C-B547-510E-9D55-C696CD95F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it-IT" sz="1400">
                <a:solidFill>
                  <a:schemeClr val="bg1"/>
                </a:solidFill>
                <a:latin typeface="Arial Narrow" panose="020B0606020202030204" pitchFamily="34" charset="0"/>
              </a:rPr>
              <a:t>SeedSense: A Multimodal AI Framework</a:t>
            </a:r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076581-8CEE-56B9-DA51-07213600F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11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2" name="Picture 51" descr="A graph of a positive rate&#10;&#10;AI-generated content may be incorrect.">
            <a:extLst>
              <a:ext uri="{FF2B5EF4-FFF2-40B4-BE49-F238E27FC236}">
                <a16:creationId xmlns:a16="http://schemas.microsoft.com/office/drawing/2014/main" id="{581BA6A6-788D-7B52-887B-2EFA3F59F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78" y="1071827"/>
            <a:ext cx="5172075" cy="4543425"/>
          </a:xfrm>
          <a:prstGeom prst="rect">
            <a:avLst/>
          </a:prstGeom>
        </p:spPr>
      </p:pic>
      <p:pic>
        <p:nvPicPr>
          <p:cNvPr id="54" name="Picture 53" descr="A graph of a curve&#10;&#10;AI-generated content may be incorrect.">
            <a:extLst>
              <a:ext uri="{FF2B5EF4-FFF2-40B4-BE49-F238E27FC236}">
                <a16:creationId xmlns:a16="http://schemas.microsoft.com/office/drawing/2014/main" id="{F8FEEF96-8DDE-AE5A-C7D7-A6A22F671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813" y="1127019"/>
            <a:ext cx="5162550" cy="446722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57F58ED-E796-A90C-E59D-EDD255B2B80F}"/>
              </a:ext>
            </a:extLst>
          </p:cNvPr>
          <p:cNvSpPr txBox="1"/>
          <p:nvPr/>
        </p:nvSpPr>
        <p:spPr>
          <a:xfrm>
            <a:off x="3159790" y="6002984"/>
            <a:ext cx="58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Figure 7: ROC curve of ADHD and Depression</a:t>
            </a:r>
          </a:p>
        </p:txBody>
      </p:sp>
    </p:spTree>
    <p:extLst>
      <p:ext uri="{BB962C8B-B14F-4D97-AF65-F5344CB8AC3E}">
        <p14:creationId xmlns:p14="http://schemas.microsoft.com/office/powerpoint/2010/main" val="1204807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0BFBF-4D2B-0FFC-3B8D-49C7515A9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F91CF-DFE9-CD4E-C948-6FC77E0F4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0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ROC Curve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E895A5-747B-47AB-C010-3E082D8BE18E}"/>
              </a:ext>
            </a:extLst>
          </p:cNvPr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B2BB52-7789-F1BE-89F9-E37AE9575053}"/>
              </a:ext>
            </a:extLst>
          </p:cNvPr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A1DD1F0-4990-DB56-D64F-C38B80D049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48A6C7CE-C4F3-45FD-8D71-CE687D087381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5/31/2025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93B6CA-BE5E-4187-CA6B-F0B15BA5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it-IT" sz="1400">
                <a:solidFill>
                  <a:schemeClr val="bg1"/>
                </a:solidFill>
                <a:latin typeface="Arial Narrow" panose="020B0606020202030204" pitchFamily="34" charset="0"/>
              </a:rPr>
              <a:t>SeedSense: A Multimodal AI Framework</a:t>
            </a:r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14E9F8-3FFE-33D4-0162-3ADF2076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12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0" name="Picture 49" descr="A graph of a curve&#10;&#10;AI-generated content may be incorrect.">
            <a:extLst>
              <a:ext uri="{FF2B5EF4-FFF2-40B4-BE49-F238E27FC236}">
                <a16:creationId xmlns:a16="http://schemas.microsoft.com/office/drawing/2014/main" id="{0BF6A34F-F358-0034-B47B-A9E35FAF3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45" y="1106011"/>
            <a:ext cx="5191125" cy="4543425"/>
          </a:xfrm>
          <a:prstGeom prst="rect">
            <a:avLst/>
          </a:prstGeom>
        </p:spPr>
      </p:pic>
      <p:pic>
        <p:nvPicPr>
          <p:cNvPr id="56" name="Picture 55" descr="A graph of a sleep disorder&#10;&#10;AI-generated content may be incorrect.">
            <a:extLst>
              <a:ext uri="{FF2B5EF4-FFF2-40B4-BE49-F238E27FC236}">
                <a16:creationId xmlns:a16="http://schemas.microsoft.com/office/drawing/2014/main" id="{5FA991D0-A280-04B1-7807-27983745D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50832"/>
            <a:ext cx="5210175" cy="441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2528AB-FDE9-2D47-3951-2F6BB7ED1A30}"/>
              </a:ext>
            </a:extLst>
          </p:cNvPr>
          <p:cNvSpPr txBox="1"/>
          <p:nvPr/>
        </p:nvSpPr>
        <p:spPr>
          <a:xfrm>
            <a:off x="3050849" y="6087275"/>
            <a:ext cx="6101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Figure 8: ROC curve of Postural Issues and Sleep Disorder</a:t>
            </a:r>
          </a:p>
        </p:txBody>
      </p:sp>
    </p:spTree>
    <p:extLst>
      <p:ext uri="{BB962C8B-B14F-4D97-AF65-F5344CB8AC3E}">
        <p14:creationId xmlns:p14="http://schemas.microsoft.com/office/powerpoint/2010/main" val="1331411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A7305-20EC-8ECF-B5B0-E7EC8FC1A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A7DE3-D5F9-0053-30D6-0BC34FF32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0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Ensemble models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1C49B9-B786-9C80-C473-C77CEF6B4D09}"/>
              </a:ext>
            </a:extLst>
          </p:cNvPr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8F2143-C413-2373-38A5-08F5FFE023CC}"/>
              </a:ext>
            </a:extLst>
          </p:cNvPr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771BDBA-76F2-94C4-A9AD-834FB3ED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48A6C7CE-C4F3-45FD-8D71-CE687D087381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5/31/2025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6B8D2EC-7FAA-71AB-7A7A-3BB6310C2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it-IT" sz="1400">
                <a:solidFill>
                  <a:schemeClr val="bg1"/>
                </a:solidFill>
                <a:latin typeface="Arial Narrow" panose="020B0606020202030204" pitchFamily="34" charset="0"/>
              </a:rPr>
              <a:t>SeedSense: A Multimodal AI Framework</a:t>
            </a:r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14956D-3383-6DD9-201F-5C6BFFDA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13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7279B4-3E27-1BB5-22F8-8696221F99E7}"/>
              </a:ext>
            </a:extLst>
          </p:cNvPr>
          <p:cNvCxnSpPr/>
          <p:nvPr/>
        </p:nvCxnSpPr>
        <p:spPr>
          <a:xfrm>
            <a:off x="7067372" y="1153682"/>
            <a:ext cx="0" cy="499074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079E6B0-2A09-CE45-FF49-EC042F1AB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40" y="1153682"/>
            <a:ext cx="6901376" cy="542467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Bagging (Bootstrap Aggregating):</a:t>
            </a:r>
          </a:p>
          <a:p>
            <a:pPr lvl="1" algn="just"/>
            <a:r>
              <a:rPr lang="en-US" sz="2000" b="1" dirty="0">
                <a:latin typeface="Arial Narrow" panose="020B0606020202030204" pitchFamily="34" charset="0"/>
              </a:rPr>
              <a:t>Ensemble Model Used</a:t>
            </a:r>
            <a:r>
              <a:rPr lang="en-US" sz="2000" dirty="0">
                <a:latin typeface="Arial Narrow" panose="020B0606020202030204" pitchFamily="34" charset="0"/>
              </a:rPr>
              <a:t>: </a:t>
            </a:r>
            <a:r>
              <a:rPr lang="en-US" sz="2000" dirty="0" err="1">
                <a:latin typeface="Arial Narrow" panose="020B0606020202030204" pitchFamily="34" charset="0"/>
              </a:rPr>
              <a:t>BaggingClassifier</a:t>
            </a:r>
            <a:endParaRPr lang="en-US" sz="2000" dirty="0">
              <a:latin typeface="Arial Narrow" panose="020B0606020202030204" pitchFamily="34" charset="0"/>
            </a:endParaRPr>
          </a:p>
          <a:p>
            <a:pPr lvl="1" algn="just"/>
            <a:r>
              <a:rPr lang="en-US" sz="2000" b="1" dirty="0">
                <a:latin typeface="Arial Narrow" panose="020B0606020202030204" pitchFamily="34" charset="0"/>
              </a:rPr>
              <a:t>Base Estimator</a:t>
            </a:r>
            <a:r>
              <a:rPr lang="en-US" sz="2000" dirty="0">
                <a:latin typeface="Arial Narrow" panose="020B0606020202030204" pitchFamily="34" charset="0"/>
              </a:rPr>
              <a:t>: </a:t>
            </a:r>
            <a:r>
              <a:rPr lang="en-US" sz="2000" dirty="0" err="1">
                <a:latin typeface="Arial Narrow" panose="020B0606020202030204" pitchFamily="34" charset="0"/>
              </a:rPr>
              <a:t>RandomForestClassifier</a:t>
            </a:r>
            <a:endParaRPr lang="en-US" sz="2000" dirty="0">
              <a:latin typeface="Arial Narrow" panose="020B0606020202030204" pitchFamily="34" charset="0"/>
            </a:endParaRPr>
          </a:p>
          <a:p>
            <a:pPr lvl="1" algn="just"/>
            <a:r>
              <a:rPr lang="en-US" sz="2000" b="1" dirty="0">
                <a:latin typeface="Arial Narrow" panose="020B0606020202030204" pitchFamily="34" charset="0"/>
              </a:rPr>
              <a:t>How It Works</a:t>
            </a:r>
            <a:r>
              <a:rPr lang="en-US" sz="2000" dirty="0">
                <a:latin typeface="Arial Narrow" panose="020B0606020202030204" pitchFamily="34" charset="0"/>
              </a:rPr>
              <a:t>: Multiple </a:t>
            </a:r>
            <a:r>
              <a:rPr lang="en-US" sz="2000" dirty="0" err="1">
                <a:latin typeface="Arial Narrow" panose="020B0606020202030204" pitchFamily="34" charset="0"/>
              </a:rPr>
              <a:t>RandomForestClassifier</a:t>
            </a:r>
            <a:r>
              <a:rPr lang="en-US" sz="2000" dirty="0">
                <a:latin typeface="Arial Narrow" panose="020B0606020202030204" pitchFamily="34" charset="0"/>
              </a:rPr>
              <a:t> models are trained on random subsets (bootstrapped samples) of the training data, and their predictions are averaged (or majority voted).</a:t>
            </a:r>
          </a:p>
          <a:p>
            <a:pPr lvl="1" algn="just"/>
            <a:r>
              <a:rPr lang="en-US" sz="2000" b="1" dirty="0">
                <a:latin typeface="Arial Narrow" panose="020B0606020202030204" pitchFamily="34" charset="0"/>
              </a:rPr>
              <a:t>Purpose</a:t>
            </a:r>
            <a:r>
              <a:rPr lang="en-US" sz="2000" dirty="0">
                <a:latin typeface="Arial Narrow" panose="020B0606020202030204" pitchFamily="34" charset="0"/>
              </a:rPr>
              <a:t>: Reduces variance and helps avoid overfitting.</a:t>
            </a:r>
          </a:p>
          <a:p>
            <a:pPr marL="457200" lvl="1" indent="0" algn="just">
              <a:buNone/>
            </a:pPr>
            <a:endParaRPr lang="en-US" sz="2000" dirty="0">
              <a:latin typeface="Arial Narrow" panose="020B0606020202030204" pitchFamily="34" charset="0"/>
            </a:endParaRPr>
          </a:p>
          <a:p>
            <a:pPr marL="457200" lvl="1" indent="0" algn="just">
              <a:buNone/>
            </a:pPr>
            <a:endParaRPr lang="en-US" sz="2000" dirty="0">
              <a:latin typeface="Arial Narrow" panose="020B0606020202030204" pitchFamily="34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 Narrow" panose="020B0606020202030204" pitchFamily="34" charset="0"/>
              </a:rPr>
              <a:t>Bagging Accuracy</a:t>
            </a:r>
            <a:r>
              <a:rPr lang="en-US" sz="2000" dirty="0">
                <a:latin typeface="Arial Narrow" panose="020B0606020202030204" pitchFamily="34" charset="0"/>
              </a:rPr>
              <a:t>: 0.7549019607843137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 Narrow" panose="020B0606020202030204" pitchFamily="34" charset="0"/>
              </a:rPr>
              <a:t>Stacking Accuracy</a:t>
            </a:r>
            <a:r>
              <a:rPr lang="en-US" sz="2000" dirty="0">
                <a:latin typeface="Arial Narrow" panose="020B0606020202030204" pitchFamily="34" charset="0"/>
              </a:rPr>
              <a:t>: 0.7549019607843137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BC1A22-3E24-E1A7-5489-BF367CBE547F}"/>
              </a:ext>
            </a:extLst>
          </p:cNvPr>
          <p:cNvSpPr txBox="1"/>
          <p:nvPr/>
        </p:nvSpPr>
        <p:spPr>
          <a:xfrm>
            <a:off x="7337541" y="5692232"/>
            <a:ext cx="461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Figure 9: Ensemble Model (Bagging) flow diagram</a:t>
            </a:r>
          </a:p>
        </p:txBody>
      </p:sp>
      <p:pic>
        <p:nvPicPr>
          <p:cNvPr id="10" name="Picture 9" descr="A diagram of a model&#10;&#10;AI-generated content may be incorrect.">
            <a:extLst>
              <a:ext uri="{FF2B5EF4-FFF2-40B4-BE49-F238E27FC236}">
                <a16:creationId xmlns:a16="http://schemas.microsoft.com/office/drawing/2014/main" id="{4D654EF7-5871-2399-F2CA-10AEA089C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546" y="1161779"/>
            <a:ext cx="4511466" cy="451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62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64171-59B8-1C00-0F3D-84E6FFB07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536DB-FD8A-D0DA-9647-9F7DA2C5E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0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4C433-694A-4953-56DA-69565F2BD7BF}"/>
              </a:ext>
            </a:extLst>
          </p:cNvPr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2D1298-6B66-C8A9-BDC9-34D219C1CA41}"/>
              </a:ext>
            </a:extLst>
          </p:cNvPr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19DC13-E6B9-8E63-139E-C1AC0E14BC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48A6C7CE-C4F3-45FD-8D71-CE687D087381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5/31/2025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7BCFC9-DE57-EF6F-1734-AAD210D25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it-IT" sz="1400">
                <a:solidFill>
                  <a:schemeClr val="bg1"/>
                </a:solidFill>
                <a:latin typeface="Arial Narrow" panose="020B0606020202030204" pitchFamily="34" charset="0"/>
              </a:rPr>
              <a:t>SeedSense: A Multimodal AI Framework</a:t>
            </a:r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A42D74-0513-5E39-700D-D31644C92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14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D734D5F-D082-9607-A54C-0EBC4FAE1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535106"/>
              </p:ext>
            </p:extLst>
          </p:nvPr>
        </p:nvGraphicFramePr>
        <p:xfrm>
          <a:off x="462201" y="1780732"/>
          <a:ext cx="5109655" cy="2293754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021931">
                  <a:extLst>
                    <a:ext uri="{9D8B030D-6E8A-4147-A177-3AD203B41FA5}">
                      <a16:colId xmlns:a16="http://schemas.microsoft.com/office/drawing/2014/main" val="2258197671"/>
                    </a:ext>
                  </a:extLst>
                </a:gridCol>
                <a:gridCol w="1021931">
                  <a:extLst>
                    <a:ext uri="{9D8B030D-6E8A-4147-A177-3AD203B41FA5}">
                      <a16:colId xmlns:a16="http://schemas.microsoft.com/office/drawing/2014/main" val="630435846"/>
                    </a:ext>
                  </a:extLst>
                </a:gridCol>
                <a:gridCol w="1021931">
                  <a:extLst>
                    <a:ext uri="{9D8B030D-6E8A-4147-A177-3AD203B41FA5}">
                      <a16:colId xmlns:a16="http://schemas.microsoft.com/office/drawing/2014/main" val="3587693719"/>
                    </a:ext>
                  </a:extLst>
                </a:gridCol>
                <a:gridCol w="1021931">
                  <a:extLst>
                    <a:ext uri="{9D8B030D-6E8A-4147-A177-3AD203B41FA5}">
                      <a16:colId xmlns:a16="http://schemas.microsoft.com/office/drawing/2014/main" val="991061855"/>
                    </a:ext>
                  </a:extLst>
                </a:gridCol>
                <a:gridCol w="1021931">
                  <a:extLst>
                    <a:ext uri="{9D8B030D-6E8A-4147-A177-3AD203B41FA5}">
                      <a16:colId xmlns:a16="http://schemas.microsoft.com/office/drawing/2014/main" val="2166117367"/>
                    </a:ext>
                  </a:extLst>
                </a:gridCol>
              </a:tblGrid>
              <a:tr h="726355">
                <a:tc>
                  <a:txBody>
                    <a:bodyPr/>
                    <a:lstStyle/>
                    <a:p>
                      <a:r>
                        <a:rPr lang="en-US" sz="1600" dirty="0"/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Avg 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Avg Precision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Avg Recall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Avg F1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190799"/>
                  </a:ext>
                </a:extLst>
              </a:tr>
              <a:tr h="420522">
                <a:tc>
                  <a:txBody>
                    <a:bodyPr/>
                    <a:lstStyle/>
                    <a:p>
                      <a:r>
                        <a:rPr lang="en-US" sz="1600" dirty="0"/>
                        <a:t>KNN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0.3021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0.2317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0.2615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203280"/>
                  </a:ext>
                </a:extLst>
              </a:tr>
              <a:tr h="726355">
                <a:tc>
                  <a:txBody>
                    <a:bodyPr/>
                    <a:lstStyle/>
                    <a:p>
                      <a:r>
                        <a:rPr lang="en-US" sz="1600" dirty="0"/>
                        <a:t>Random Forest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0.6815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0.3125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0.0372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0.0665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44804"/>
                  </a:ext>
                </a:extLst>
              </a:tr>
              <a:tr h="420522">
                <a:tc>
                  <a:txBody>
                    <a:bodyPr/>
                    <a:lstStyle/>
                    <a:p>
                      <a:r>
                        <a:rPr lang="en-US" sz="1600"/>
                        <a:t>SVM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0.6966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38799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5E70F05-6B07-8B57-C074-48B458F6D281}"/>
              </a:ext>
            </a:extLst>
          </p:cNvPr>
          <p:cNvSpPr txBox="1"/>
          <p:nvPr/>
        </p:nvSpPr>
        <p:spPr>
          <a:xfrm>
            <a:off x="394316" y="1420066"/>
            <a:ext cx="3953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Table 3: Average Metrics per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90A544-11F0-5C3F-CC18-31B8101F7FB3}"/>
              </a:ext>
            </a:extLst>
          </p:cNvPr>
          <p:cNvSpPr txBox="1"/>
          <p:nvPr/>
        </p:nvSpPr>
        <p:spPr>
          <a:xfrm>
            <a:off x="385260" y="4120524"/>
            <a:ext cx="5341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Table 4: Overall Averages (All Models Combined)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B7786949-82CF-B535-CC4D-1373BBE8D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586991"/>
              </p:ext>
            </p:extLst>
          </p:nvPr>
        </p:nvGraphicFramePr>
        <p:xfrm>
          <a:off x="462200" y="4520634"/>
          <a:ext cx="5109658" cy="18288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2554829">
                  <a:extLst>
                    <a:ext uri="{9D8B030D-6E8A-4147-A177-3AD203B41FA5}">
                      <a16:colId xmlns:a16="http://schemas.microsoft.com/office/drawing/2014/main" val="386541700"/>
                    </a:ext>
                  </a:extLst>
                </a:gridCol>
                <a:gridCol w="2554829">
                  <a:extLst>
                    <a:ext uri="{9D8B030D-6E8A-4147-A177-3AD203B41FA5}">
                      <a16:colId xmlns:a16="http://schemas.microsoft.com/office/drawing/2014/main" val="34226707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94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565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Precision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0.2049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0397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Recall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0.0896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399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F1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123274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F442A50-A94C-84CF-0E02-9D7BDDB9378F}"/>
              </a:ext>
            </a:extLst>
          </p:cNvPr>
          <p:cNvSpPr txBox="1"/>
          <p:nvPr/>
        </p:nvSpPr>
        <p:spPr>
          <a:xfrm>
            <a:off x="5639741" y="1402493"/>
            <a:ext cx="3014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Table 4: Final Results Table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9F9CC01-DE5F-1E9C-5D2D-0C805CF2E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083585"/>
              </p:ext>
            </p:extLst>
          </p:nvPr>
        </p:nvGraphicFramePr>
        <p:xfrm>
          <a:off x="5727172" y="1780731"/>
          <a:ext cx="6323244" cy="4568702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053874">
                  <a:extLst>
                    <a:ext uri="{9D8B030D-6E8A-4147-A177-3AD203B41FA5}">
                      <a16:colId xmlns:a16="http://schemas.microsoft.com/office/drawing/2014/main" val="2975734941"/>
                    </a:ext>
                  </a:extLst>
                </a:gridCol>
                <a:gridCol w="1053874">
                  <a:extLst>
                    <a:ext uri="{9D8B030D-6E8A-4147-A177-3AD203B41FA5}">
                      <a16:colId xmlns:a16="http://schemas.microsoft.com/office/drawing/2014/main" val="533589977"/>
                    </a:ext>
                  </a:extLst>
                </a:gridCol>
                <a:gridCol w="1053874">
                  <a:extLst>
                    <a:ext uri="{9D8B030D-6E8A-4147-A177-3AD203B41FA5}">
                      <a16:colId xmlns:a16="http://schemas.microsoft.com/office/drawing/2014/main" val="4117602086"/>
                    </a:ext>
                  </a:extLst>
                </a:gridCol>
                <a:gridCol w="1053874">
                  <a:extLst>
                    <a:ext uri="{9D8B030D-6E8A-4147-A177-3AD203B41FA5}">
                      <a16:colId xmlns:a16="http://schemas.microsoft.com/office/drawing/2014/main" val="294836920"/>
                    </a:ext>
                  </a:extLst>
                </a:gridCol>
                <a:gridCol w="1053874">
                  <a:extLst>
                    <a:ext uri="{9D8B030D-6E8A-4147-A177-3AD203B41FA5}">
                      <a16:colId xmlns:a16="http://schemas.microsoft.com/office/drawing/2014/main" val="3876568929"/>
                    </a:ext>
                  </a:extLst>
                </a:gridCol>
                <a:gridCol w="1053874">
                  <a:extLst>
                    <a:ext uri="{9D8B030D-6E8A-4147-A177-3AD203B41FA5}">
                      <a16:colId xmlns:a16="http://schemas.microsoft.com/office/drawing/2014/main" val="2720545485"/>
                    </a:ext>
                  </a:extLst>
                </a:gridCol>
              </a:tblGrid>
              <a:tr h="841603">
                <a:tc>
                  <a:txBody>
                    <a:bodyPr/>
                    <a:lstStyle/>
                    <a:p>
                      <a:r>
                        <a:rPr lang="en-US"/>
                        <a:t>Target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Best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Recall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F1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631512"/>
                  </a:ext>
                </a:extLst>
              </a:tr>
              <a:tr h="480916">
                <a:tc>
                  <a:txBody>
                    <a:bodyPr/>
                    <a:lstStyle/>
                    <a:p>
                      <a:r>
                        <a:rPr lang="en-US" b="1"/>
                        <a:t>ADHD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SVM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0.7549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066534"/>
                  </a:ext>
                </a:extLst>
              </a:tr>
              <a:tr h="841603">
                <a:tc>
                  <a:txBody>
                    <a:bodyPr/>
                    <a:lstStyle/>
                    <a:p>
                      <a:r>
                        <a:rPr lang="en-US" b="1"/>
                        <a:t>Depression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KNN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0.6176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0.3750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0.2727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0.3158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3415916"/>
                  </a:ext>
                </a:extLst>
              </a:tr>
              <a:tr h="1202290">
                <a:tc>
                  <a:txBody>
                    <a:bodyPr/>
                    <a:lstStyle/>
                    <a:p>
                      <a:r>
                        <a:rPr lang="en-US" b="1" dirty="0"/>
                        <a:t>Sleep Disorder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SVM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705886"/>
                  </a:ext>
                </a:extLst>
              </a:tr>
              <a:tr h="1202290">
                <a:tc>
                  <a:txBody>
                    <a:bodyPr/>
                    <a:lstStyle/>
                    <a:p>
                      <a:r>
                        <a:rPr lang="en-US" b="1"/>
                        <a:t>Postural Issues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Random Forest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0.6863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0.0882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04346"/>
                  </a:ext>
                </a:extLst>
              </a:tr>
            </a:tbl>
          </a:graphicData>
        </a:graphic>
      </p:graphicFrame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AE21729-1C52-7742-5FC3-2368AB44E813}"/>
              </a:ext>
            </a:extLst>
          </p:cNvPr>
          <p:cNvCxnSpPr>
            <a:cxnSpLocks/>
          </p:cNvCxnSpPr>
          <p:nvPr/>
        </p:nvCxnSpPr>
        <p:spPr>
          <a:xfrm>
            <a:off x="5648287" y="1402493"/>
            <a:ext cx="0" cy="5049582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446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572F-7CE4-9A8A-5EED-904964E7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3EF7B-AD54-BEB0-9CC1-B53FC5E74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0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5FC653-2782-90AB-2AA9-F7120AD01316}"/>
              </a:ext>
            </a:extLst>
          </p:cNvPr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963868-7786-A746-9B43-9E75F1F007A1}"/>
              </a:ext>
            </a:extLst>
          </p:cNvPr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27F1B3-ED51-45CB-2FA1-BEEF26E47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48A6C7CE-C4F3-45FD-8D71-CE687D087381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5/31/2025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B2F49D6-E852-BC87-BB31-B8E71630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it-IT" sz="1400">
                <a:solidFill>
                  <a:schemeClr val="bg1"/>
                </a:solidFill>
                <a:latin typeface="Arial Narrow" panose="020B0606020202030204" pitchFamily="34" charset="0"/>
              </a:rPr>
              <a:t>SeedSense: A Multimodal AI Framework</a:t>
            </a:r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8ED383-4919-3D9D-B721-A569E06B2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15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D6F98A-0FF6-F42C-B078-7D4603F88383}"/>
              </a:ext>
            </a:extLst>
          </p:cNvPr>
          <p:cNvSpPr txBox="1"/>
          <p:nvPr/>
        </p:nvSpPr>
        <p:spPr>
          <a:xfrm>
            <a:off x="294052" y="1253256"/>
            <a:ext cx="1150363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 Narrow" panose="020B0606020202030204" pitchFamily="34" charset="0"/>
              </a:rPr>
              <a:t>This study demonstrates the effectiveness of machine learning in predicting adult health conditions from childhood activity data.</a:t>
            </a:r>
          </a:p>
          <a:p>
            <a:endParaRPr lang="en-US" sz="2400" dirty="0">
              <a:latin typeface="Arial Narrow" panose="020B06060202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Analyzed data from 506 individuals (aged 18–40) to uncover behavioral patterns.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dirty="0">
              <a:latin typeface="Arial Narrow" panose="020B06060202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Applied Random Forest, SVM and KNN classifiers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dirty="0">
              <a:latin typeface="Arial Narrow" panose="020B06060202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Random Forest achieved up to 75% precision.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dirty="0">
              <a:latin typeface="Arial Narrow" panose="020B06060202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Highlights the predictive power of early-life behavior in determining future health outcomes.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dirty="0">
              <a:latin typeface="Arial Narrow" panose="020B06060202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Supports the role of ML in personalized and preventive healthcare.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dirty="0">
              <a:latin typeface="Arial Narrow" panose="020B06060202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Emphasizes the need for early detection and behavioral monitoring to ensure proactive health interventions.</a:t>
            </a:r>
          </a:p>
        </p:txBody>
      </p:sp>
    </p:spTree>
    <p:extLst>
      <p:ext uri="{BB962C8B-B14F-4D97-AF65-F5344CB8AC3E}">
        <p14:creationId xmlns:p14="http://schemas.microsoft.com/office/powerpoint/2010/main" val="2225421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FA9A3-4313-135D-3F74-C3C0087D4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7DDA80-94B2-E73C-BEFB-B0E387CC78F1}"/>
              </a:ext>
            </a:extLst>
          </p:cNvPr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62CC3-059D-8A60-A52E-133CE85BF502}"/>
              </a:ext>
            </a:extLst>
          </p:cNvPr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750FEF4-ABDF-BF31-229E-E03D0A1F3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48A6C7CE-C4F3-45FD-8D71-CE687D087381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5/31/2025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B3F495E-C4C4-6455-C4F9-D6752DFDF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it-IT" sz="1400">
                <a:solidFill>
                  <a:schemeClr val="bg1"/>
                </a:solidFill>
                <a:latin typeface="Arial Narrow" panose="020B0606020202030204" pitchFamily="34" charset="0"/>
              </a:rPr>
              <a:t>SeedSense: A Multimodal AI Framework</a:t>
            </a:r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BF001B-0130-72D4-2604-396FC6458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16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D539B63-ABF3-C3C0-B324-D8D720343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509" y="1082971"/>
            <a:ext cx="10578981" cy="4864901"/>
          </a:xfrm>
        </p:spPr>
        <p:txBody>
          <a:bodyPr>
            <a:normAutofit/>
          </a:bodyPr>
          <a:lstStyle/>
          <a:p>
            <a:pPr algn="ctr"/>
            <a:r>
              <a:rPr lang="en-US" sz="11500" dirty="0">
                <a:solidFill>
                  <a:srgbClr val="6F8183"/>
                </a:solidFill>
                <a:latin typeface="Arial Black" panose="020B0A04020102020204" pitchFamily="34" charset="0"/>
              </a:rPr>
              <a:t>Thank you all…</a:t>
            </a:r>
          </a:p>
        </p:txBody>
      </p:sp>
    </p:spTree>
    <p:extLst>
      <p:ext uri="{BB962C8B-B14F-4D97-AF65-F5344CB8AC3E}">
        <p14:creationId xmlns:p14="http://schemas.microsoft.com/office/powerpoint/2010/main" val="245017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40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40" y="1091954"/>
            <a:ext cx="12038120" cy="543560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Arial Narrow" panose="020B0606020202030204" pitchFamily="34" charset="0"/>
              </a:rPr>
              <a:t>Introduction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Objectives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Proposed Methodology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Dataset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Tasks &amp; Models used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Key Observations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Feature Importance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Models Comparison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ROC Curve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Ensemble models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Results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Conclusion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CE39DDB7-5569-49FE-A272-58C38D609FC5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5/31/2025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it-IT" sz="1400" dirty="0">
                <a:solidFill>
                  <a:schemeClr val="bg1"/>
                </a:solidFill>
                <a:latin typeface="Arial Narrow" panose="020B0606020202030204" pitchFamily="34" charset="0"/>
              </a:rPr>
              <a:t>SeedSense: A Multimodal AI Framework</a:t>
            </a:r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2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429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40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40" y="1336281"/>
            <a:ext cx="6901376" cy="4977433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latin typeface="Arial Narrow" panose="020B0606020202030204" pitchFamily="34" charset="0"/>
              </a:rPr>
              <a:t>Health Condition Dependencies: </a:t>
            </a:r>
            <a:r>
              <a:rPr lang="en-US" sz="2400" dirty="0">
                <a:latin typeface="Arial Narrow" panose="020B0606020202030204" pitchFamily="34" charset="0"/>
              </a:rPr>
              <a:t>Adult health conditions such as depression, ADHD, sleep disorders, and postural issues often trace back to early-life behaviors..</a:t>
            </a:r>
          </a:p>
          <a:p>
            <a:pPr algn="just">
              <a:lnSpc>
                <a:spcPct val="100000"/>
              </a:lnSpc>
            </a:pPr>
            <a:r>
              <a:rPr lang="en-US" sz="2400" b="1" dirty="0">
                <a:latin typeface="Arial Narrow" panose="020B0606020202030204" pitchFamily="34" charset="0"/>
              </a:rPr>
              <a:t>Need for Insight: </a:t>
            </a:r>
            <a:r>
              <a:rPr lang="en-US" sz="2400" dirty="0">
                <a:latin typeface="Arial Narrow" panose="020B0606020202030204" pitchFamily="34" charset="0"/>
              </a:rPr>
              <a:t>Identifying early risk factors enables prevention and personalized care.</a:t>
            </a:r>
          </a:p>
          <a:p>
            <a:pPr algn="just">
              <a:lnSpc>
                <a:spcPct val="100000"/>
              </a:lnSpc>
            </a:pPr>
            <a:r>
              <a:rPr lang="en-US" sz="2400" b="1" dirty="0">
                <a:latin typeface="Arial Narrow" panose="020B0606020202030204" pitchFamily="34" charset="0"/>
              </a:rPr>
              <a:t>ML in Health Research: </a:t>
            </a:r>
            <a:r>
              <a:rPr lang="en-US" sz="2400" dirty="0">
                <a:latin typeface="Arial Narrow" panose="020B0606020202030204" pitchFamily="34" charset="0"/>
              </a:rPr>
              <a:t>Machine learning is effective in modeling long-term health patterns. </a:t>
            </a:r>
          </a:p>
          <a:p>
            <a:pPr algn="just">
              <a:lnSpc>
                <a:spcPct val="100000"/>
              </a:lnSpc>
            </a:pPr>
            <a:r>
              <a:rPr lang="en-US" sz="2400" b="1" dirty="0">
                <a:latin typeface="Arial Narrow" panose="020B0606020202030204" pitchFamily="34" charset="0"/>
              </a:rPr>
              <a:t>Study Focus: </a:t>
            </a:r>
            <a:r>
              <a:rPr lang="en-US" sz="2400" dirty="0">
                <a:latin typeface="Arial Narrow" panose="020B0606020202030204" pitchFamily="34" charset="0"/>
              </a:rPr>
              <a:t>This study uses ML to predict adult health from childhood activity data.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41F7641C-CED1-471B-849F-FFB939310160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5/31/2025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it-IT" sz="1400">
                <a:solidFill>
                  <a:schemeClr val="bg1"/>
                </a:solidFill>
                <a:latin typeface="Arial Narrow" panose="020B0606020202030204" pitchFamily="34" charset="0"/>
              </a:rPr>
              <a:t>SeedSense: A Multimodal AI Framework</a:t>
            </a:r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3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E28F13-E5BB-65D5-624A-E66224E75EA0}"/>
              </a:ext>
            </a:extLst>
          </p:cNvPr>
          <p:cNvSpPr txBox="1"/>
          <p:nvPr/>
        </p:nvSpPr>
        <p:spPr>
          <a:xfrm>
            <a:off x="7560787" y="5121314"/>
            <a:ext cx="4149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Figure 1: Impact of Childhood behavior on Adult age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7E14E4-9A16-7AE9-D97E-0AA5CC5AF8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56429" y="1776123"/>
            <a:ext cx="4958631" cy="330575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5CE5DD-EA6E-4BEA-A374-B8BFF0AD7B34}"/>
              </a:ext>
            </a:extLst>
          </p:cNvPr>
          <p:cNvCxnSpPr/>
          <p:nvPr/>
        </p:nvCxnSpPr>
        <p:spPr>
          <a:xfrm>
            <a:off x="7067372" y="1153682"/>
            <a:ext cx="0" cy="499074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173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40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C6555A95-A605-4205-9563-3F2A5A19E20D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5/31/2025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it-IT" sz="1400">
                <a:solidFill>
                  <a:schemeClr val="bg1"/>
                </a:solidFill>
                <a:latin typeface="Arial Narrow" panose="020B0606020202030204" pitchFamily="34" charset="0"/>
              </a:rPr>
              <a:t>SeedSense: A Multimodal AI Framework</a:t>
            </a:r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4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447C47-CA32-2D28-39E1-6A4AE6CDB578}"/>
              </a:ext>
            </a:extLst>
          </p:cNvPr>
          <p:cNvCxnSpPr/>
          <p:nvPr/>
        </p:nvCxnSpPr>
        <p:spPr>
          <a:xfrm>
            <a:off x="7067372" y="1153682"/>
            <a:ext cx="0" cy="499074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88F6B44-96A7-313B-9E4E-215FA8F90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40" y="1153682"/>
            <a:ext cx="6494772" cy="542467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Identify Associations: </a:t>
            </a:r>
            <a:r>
              <a:rPr lang="en-US" sz="2400" dirty="0">
                <a:latin typeface="Arial Narrow" panose="020B0606020202030204" pitchFamily="34" charset="0"/>
              </a:rPr>
              <a:t>Examine links between childhood activities and adult health conditions.</a:t>
            </a:r>
          </a:p>
          <a:p>
            <a:pPr algn="just"/>
            <a:endParaRPr lang="en-US" sz="2400" dirty="0">
              <a:latin typeface="Arial Narrow" panose="020B0606020202030204" pitchFamily="34" charset="0"/>
            </a:endParaRPr>
          </a:p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Build &amp; Train Predictive Models: </a:t>
            </a:r>
            <a:r>
              <a:rPr lang="en-US" sz="2400" dirty="0">
                <a:latin typeface="Arial Narrow" panose="020B0606020202030204" pitchFamily="34" charset="0"/>
              </a:rPr>
              <a:t>Use machine learning (Random Forest &amp; KNN) to predict adult outcomes.</a:t>
            </a:r>
          </a:p>
          <a:p>
            <a:pPr algn="just"/>
            <a:endParaRPr lang="en-US" sz="2400" dirty="0">
              <a:latin typeface="Arial Narrow" panose="020B0606020202030204" pitchFamily="34" charset="0"/>
            </a:endParaRPr>
          </a:p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Compare Model Performance: </a:t>
            </a:r>
            <a:r>
              <a:rPr lang="en-US" sz="2400" dirty="0">
                <a:latin typeface="Arial Narrow" panose="020B0606020202030204" pitchFamily="34" charset="0"/>
              </a:rPr>
              <a:t>Evaluate and fine-tune models to select the most accurate predictor.</a:t>
            </a:r>
          </a:p>
          <a:p>
            <a:pPr algn="just"/>
            <a:endParaRPr lang="en-US" sz="2400" dirty="0">
              <a:latin typeface="Arial Narrow" panose="020B0606020202030204" pitchFamily="34" charset="0"/>
            </a:endParaRPr>
          </a:p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Support Early Intervention: </a:t>
            </a:r>
            <a:r>
              <a:rPr lang="en-US" sz="2400" dirty="0">
                <a:latin typeface="Arial Narrow" panose="020B0606020202030204" pitchFamily="34" charset="0"/>
              </a:rPr>
              <a:t>Enable early health risk detection based on childhood behavior patterns.</a:t>
            </a:r>
            <a:endParaRPr lang="en-US" sz="2400" b="1" dirty="0"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87BBE4-4E86-F9E0-4D2A-7E53CC02E594}"/>
              </a:ext>
            </a:extLst>
          </p:cNvPr>
          <p:cNvSpPr txBox="1"/>
          <p:nvPr/>
        </p:nvSpPr>
        <p:spPr>
          <a:xfrm>
            <a:off x="7495118" y="5121314"/>
            <a:ext cx="414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Figure 2: Model taking I/O as input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9BE819-6CD3-B7C2-42BB-F9593FB483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56428" y="1776125"/>
            <a:ext cx="4958623" cy="330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39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40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Proposed Methodology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8BB68D3F-00E3-4DC8-A744-68BD91EE667F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5/31/2025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it-IT" sz="1400">
                <a:solidFill>
                  <a:schemeClr val="bg1"/>
                </a:solidFill>
                <a:latin typeface="Arial Narrow" panose="020B0606020202030204" pitchFamily="34" charset="0"/>
              </a:rPr>
              <a:t>SeedSense: A Multimodal AI Framework</a:t>
            </a:r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5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07AA3F-3A94-7F47-401C-634E8D0E1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41" y="1091954"/>
            <a:ext cx="10724319" cy="50445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DB982B-2D55-4D85-1F59-17FF62694673}"/>
              </a:ext>
            </a:extLst>
          </p:cNvPr>
          <p:cNvSpPr txBox="1"/>
          <p:nvPr/>
        </p:nvSpPr>
        <p:spPr>
          <a:xfrm>
            <a:off x="4021043" y="6123542"/>
            <a:ext cx="414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Figure 3: Proposed Methodology</a:t>
            </a:r>
          </a:p>
        </p:txBody>
      </p:sp>
    </p:spTree>
    <p:extLst>
      <p:ext uri="{BB962C8B-B14F-4D97-AF65-F5344CB8AC3E}">
        <p14:creationId xmlns:p14="http://schemas.microsoft.com/office/powerpoint/2010/main" val="336204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40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Dataset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48A6C7CE-C4F3-45FD-8D71-CE687D087381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5/31/2025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it-IT" sz="1400">
                <a:solidFill>
                  <a:schemeClr val="bg1"/>
                </a:solidFill>
                <a:latin typeface="Arial Narrow" panose="020B0606020202030204" pitchFamily="34" charset="0"/>
              </a:rPr>
              <a:t>SeedSense: A Multimodal AI Framework</a:t>
            </a:r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6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67AFA6-68DD-758E-3DF1-57EA2A9B441D}"/>
              </a:ext>
            </a:extLst>
          </p:cNvPr>
          <p:cNvCxnSpPr/>
          <p:nvPr/>
        </p:nvCxnSpPr>
        <p:spPr>
          <a:xfrm>
            <a:off x="7067372" y="1153682"/>
            <a:ext cx="0" cy="499074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1AD7E87-4B77-0C37-74D2-8224555B0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40" y="1153682"/>
            <a:ext cx="6901376" cy="542467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Data Composition:</a:t>
            </a:r>
          </a:p>
          <a:p>
            <a:pPr lvl="1" algn="just"/>
            <a:r>
              <a:rPr lang="en-US" sz="2000" b="1" dirty="0">
                <a:latin typeface="Arial Narrow" panose="020B0606020202030204" pitchFamily="34" charset="0"/>
              </a:rPr>
              <a:t>Target classes</a:t>
            </a:r>
            <a:r>
              <a:rPr lang="en-US" sz="2000" dirty="0">
                <a:latin typeface="Arial Narrow" panose="020B0606020202030204" pitchFamily="34" charset="0"/>
              </a:rPr>
              <a:t>: 4 classes (ADHD, Depression, Sleep Disorder, Postural Issues)</a:t>
            </a:r>
          </a:p>
          <a:p>
            <a:pPr lvl="1" algn="just"/>
            <a:r>
              <a:rPr lang="en-US" sz="2000" b="1" dirty="0" err="1">
                <a:latin typeface="Arial Narrow" panose="020B0606020202030204" pitchFamily="34" charset="0"/>
              </a:rPr>
              <a:t>Dimention</a:t>
            </a:r>
            <a:r>
              <a:rPr lang="en-US" sz="2000" b="1" dirty="0">
                <a:latin typeface="Arial Narrow" panose="020B0606020202030204" pitchFamily="34" charset="0"/>
              </a:rPr>
              <a:t>: </a:t>
            </a:r>
            <a:r>
              <a:rPr lang="en-US" sz="2000" dirty="0">
                <a:latin typeface="Arial Narrow" panose="020B0606020202030204" pitchFamily="34" charset="0"/>
              </a:rPr>
              <a:t>25 X 506</a:t>
            </a:r>
          </a:p>
          <a:p>
            <a:pPr lvl="1" algn="just"/>
            <a:r>
              <a:rPr lang="en-US" sz="2000" b="1" dirty="0">
                <a:latin typeface="Arial Narrow" panose="020B0606020202030204" pitchFamily="34" charset="0"/>
              </a:rPr>
              <a:t>Modality</a:t>
            </a:r>
            <a:r>
              <a:rPr lang="en-US" sz="2000" dirty="0">
                <a:latin typeface="Arial Narrow" panose="020B0606020202030204" pitchFamily="34" charset="0"/>
              </a:rPr>
              <a:t>: Categorical and Numerical</a:t>
            </a:r>
          </a:p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Data Collection Plan:</a:t>
            </a:r>
          </a:p>
          <a:p>
            <a:pPr lvl="1" algn="just"/>
            <a:r>
              <a:rPr lang="en-US" sz="2000" b="1" dirty="0">
                <a:latin typeface="Arial Narrow" panose="020B0606020202030204" pitchFamily="34" charset="0"/>
              </a:rPr>
              <a:t>Source</a:t>
            </a:r>
            <a:r>
              <a:rPr lang="en-US" sz="2000" dirty="0">
                <a:latin typeface="Arial Narrow" panose="020B0606020202030204" pitchFamily="34" charset="0"/>
              </a:rPr>
              <a:t>: Our University + HSTU + DU + KU University Students</a:t>
            </a:r>
          </a:p>
          <a:p>
            <a:pPr lvl="1" algn="just"/>
            <a:r>
              <a:rPr lang="en-US" sz="2000" b="1" dirty="0">
                <a:latin typeface="Arial Narrow" panose="020B0606020202030204" pitchFamily="34" charset="0"/>
              </a:rPr>
              <a:t>Method Used</a:t>
            </a:r>
            <a:r>
              <a:rPr lang="en-US" sz="2000" dirty="0">
                <a:latin typeface="Arial Narrow" panose="020B0606020202030204" pitchFamily="34" charset="0"/>
              </a:rPr>
              <a:t>: Google forms</a:t>
            </a:r>
          </a:p>
          <a:p>
            <a:pPr lvl="1" algn="just"/>
            <a:r>
              <a:rPr lang="en-US" sz="2000" b="1" dirty="0">
                <a:latin typeface="Arial Narrow" panose="020B0606020202030204" pitchFamily="34" charset="0"/>
              </a:rPr>
              <a:t>Storage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b="1" dirty="0">
                <a:latin typeface="Arial Narrow" panose="020B0606020202030204" pitchFamily="34" charset="0"/>
              </a:rPr>
              <a:t>Format</a:t>
            </a:r>
            <a:r>
              <a:rPr lang="en-US" sz="2000" dirty="0">
                <a:latin typeface="Arial Narrow" panose="020B0606020202030204" pitchFamily="34" charset="0"/>
              </a:rPr>
              <a:t>: CSV, XLSX</a:t>
            </a:r>
          </a:p>
          <a:p>
            <a:pPr lvl="1" algn="just"/>
            <a:r>
              <a:rPr lang="en-US" sz="2000" b="1" dirty="0">
                <a:latin typeface="Arial Narrow" panose="020B0606020202030204" pitchFamily="34" charset="0"/>
              </a:rPr>
              <a:t>Data counts</a:t>
            </a:r>
            <a:r>
              <a:rPr lang="en-US" sz="2000" dirty="0">
                <a:latin typeface="Arial Narrow" panose="020B0606020202030204" pitchFamily="34" charset="0"/>
              </a:rPr>
              <a:t>: 506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CFC259-8A56-FCFA-B76D-1C1FF56415DC}"/>
              </a:ext>
            </a:extLst>
          </p:cNvPr>
          <p:cNvSpPr txBox="1"/>
          <p:nvPr/>
        </p:nvSpPr>
        <p:spPr>
          <a:xfrm>
            <a:off x="7495118" y="6002984"/>
            <a:ext cx="414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Figure 4: Dataset Creation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DA9331-2A8F-7B83-6487-B8760C33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553" y="1131394"/>
            <a:ext cx="2100841" cy="260774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3DC152-1EC3-3116-76AC-30B403B5D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461" y="1131394"/>
            <a:ext cx="2100841" cy="260774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5" name="Picture 2" descr="Forms response chart. Question title: 33. Have you ever been diagnosed with any of the following?  . Number of responses: 108 responses.">
            <a:extLst>
              <a:ext uri="{FF2B5EF4-FFF2-40B4-BE49-F238E27FC236}">
                <a16:creationId xmlns:a16="http://schemas.microsoft.com/office/drawing/2014/main" id="{ED068DEE-3578-D657-7DEB-CD68DC15D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554" y="3905733"/>
            <a:ext cx="4449748" cy="2115368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936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EC4CA-77BF-2061-46DC-739D73874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818EA-AE6F-A13B-95EC-E9DBB6957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0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Task &amp; Models Used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44C956-30C2-E1A8-2990-E47F59D94A1E}"/>
              </a:ext>
            </a:extLst>
          </p:cNvPr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ABEC99-BD8D-0FDA-13BF-1C6108DC9A3A}"/>
              </a:ext>
            </a:extLst>
          </p:cNvPr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5AA5615-3351-7425-ED55-B7D1582E68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48A6C7CE-C4F3-45FD-8D71-CE687D087381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5/31/2025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45A7255-F095-E5A8-E729-D3C0ED705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it-IT" sz="1400">
                <a:solidFill>
                  <a:schemeClr val="bg1"/>
                </a:solidFill>
                <a:latin typeface="Arial Narrow" panose="020B0606020202030204" pitchFamily="34" charset="0"/>
              </a:rPr>
              <a:t>SeedSense: A Multimodal AI Framework</a:t>
            </a:r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C4A80F-4525-95AB-8C3C-69992FF02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7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88D91E-D512-DB58-EF2C-667FA34D5DAA}"/>
              </a:ext>
            </a:extLst>
          </p:cNvPr>
          <p:cNvCxnSpPr/>
          <p:nvPr/>
        </p:nvCxnSpPr>
        <p:spPr>
          <a:xfrm>
            <a:off x="4815813" y="1153682"/>
            <a:ext cx="0" cy="499074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51CA0A2-163D-7085-9596-E3DEDE236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39" y="1153682"/>
            <a:ext cx="4565592" cy="542467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Task: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>
                <a:latin typeface="Arial Narrow" panose="020B0606020202030204" pitchFamily="34" charset="0"/>
              </a:rPr>
              <a:t>EDA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>
                <a:latin typeface="Arial Narrow" panose="020B0606020202030204" pitchFamily="34" charset="0"/>
              </a:rPr>
              <a:t>Feature Engineering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>
                <a:latin typeface="Arial Narrow" panose="020B0606020202030204" pitchFamily="34" charset="0"/>
              </a:rPr>
              <a:t>Data Preprocessing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>
                <a:latin typeface="Arial Narrow" panose="020B0606020202030204" pitchFamily="34" charset="0"/>
              </a:rPr>
              <a:t>Apply ML models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>
                <a:latin typeface="Arial Narrow" panose="020B0606020202030204" pitchFamily="34" charset="0"/>
              </a:rPr>
              <a:t>Confusion Matrix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>
                <a:latin typeface="Arial Narrow" panose="020B0606020202030204" pitchFamily="34" charset="0"/>
              </a:rPr>
              <a:t>Performance Evaluation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>
                <a:latin typeface="Arial Narrow" panose="020B0606020202030204" pitchFamily="34" charset="0"/>
              </a:rPr>
              <a:t>Model Comparison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>
                <a:latin typeface="Arial Narrow" panose="020B0606020202030204" pitchFamily="34" charset="0"/>
              </a:rPr>
              <a:t>ROC Curve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>
                <a:latin typeface="Arial Narrow" panose="020B0606020202030204" pitchFamily="34" charset="0"/>
              </a:rPr>
              <a:t>Visualization of Importance Features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>
                <a:latin typeface="Arial Narrow" panose="020B0606020202030204" pitchFamily="34" charset="0"/>
              </a:rPr>
              <a:t>Ensemble Model Apply</a:t>
            </a:r>
          </a:p>
          <a:p>
            <a:pPr algn="just"/>
            <a:r>
              <a:rPr lang="en-US" sz="2400" b="1" dirty="0">
                <a:latin typeface="Arial Narrow" panose="020B0606020202030204" pitchFamily="34" charset="0"/>
              </a:rPr>
              <a:t>Models Used: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>
                <a:latin typeface="Arial Narrow" panose="020B0606020202030204" pitchFamily="34" charset="0"/>
              </a:rPr>
              <a:t>K-Nearest Neighbors (KNN)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>
                <a:latin typeface="Arial Narrow" panose="020B0606020202030204" pitchFamily="34" charset="0"/>
              </a:rPr>
              <a:t>Random Forest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>
                <a:latin typeface="Arial Narrow" panose="020B0606020202030204" pitchFamily="34" charset="0"/>
              </a:rPr>
              <a:t>Support Vector Machine (SVM)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4448C39-1E62-D6C4-4D18-8073324C4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320999"/>
              </p:ext>
            </p:extLst>
          </p:nvPr>
        </p:nvGraphicFramePr>
        <p:xfrm>
          <a:off x="4989094" y="1674976"/>
          <a:ext cx="6740503" cy="4496379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235027">
                  <a:extLst>
                    <a:ext uri="{9D8B030D-6E8A-4147-A177-3AD203B41FA5}">
                      <a16:colId xmlns:a16="http://schemas.microsoft.com/office/drawing/2014/main" val="1010783322"/>
                    </a:ext>
                  </a:extLst>
                </a:gridCol>
                <a:gridCol w="3505476">
                  <a:extLst>
                    <a:ext uri="{9D8B030D-6E8A-4147-A177-3AD203B41FA5}">
                      <a16:colId xmlns:a16="http://schemas.microsoft.com/office/drawing/2014/main" val="1264321638"/>
                    </a:ext>
                  </a:extLst>
                </a:gridCol>
              </a:tblGrid>
              <a:tr h="44963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 for 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400115"/>
                  </a:ext>
                </a:extLst>
              </a:tr>
              <a:tr h="1461323">
                <a:tc>
                  <a:txBody>
                    <a:bodyPr/>
                    <a:lstStyle/>
                    <a:p>
                      <a:r>
                        <a:rPr lang="en-US" b="1" dirty="0"/>
                        <a:t>K-Nearest Neighbors (KNN)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Simple and effective for tabular categorical data;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good baseline for classification tasks.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671816"/>
                  </a:ext>
                </a:extLst>
              </a:tr>
              <a:tr h="1461323">
                <a:tc>
                  <a:txBody>
                    <a:bodyPr/>
                    <a:lstStyle/>
                    <a:p>
                      <a:r>
                        <a:rPr lang="en-US" b="1" dirty="0"/>
                        <a:t>Random Forest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Robust to overfitting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handles categorical features well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provides feature importance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261563"/>
                  </a:ext>
                </a:extLst>
              </a:tr>
              <a:tr h="1124095">
                <a:tc>
                  <a:txBody>
                    <a:bodyPr/>
                    <a:lstStyle/>
                    <a:p>
                      <a:r>
                        <a:rPr lang="en-US" b="1" dirty="0"/>
                        <a:t>Support Vector Machine (SVM)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Strong performance in high-dimensional spaces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useful for binary classification.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883341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CA2BD26-CA66-91F1-5855-2AAC7F6197D8}"/>
              </a:ext>
            </a:extLst>
          </p:cNvPr>
          <p:cNvSpPr txBox="1">
            <a:spLocks/>
          </p:cNvSpPr>
          <p:nvPr/>
        </p:nvSpPr>
        <p:spPr>
          <a:xfrm>
            <a:off x="4430802" y="1153682"/>
            <a:ext cx="7298793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Arial Narrow" panose="020B0606020202030204" pitchFamily="34" charset="0"/>
              </a:rPr>
              <a:t>Table 1: Reason of choose model</a:t>
            </a:r>
            <a:endParaRPr lang="en-US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693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F85DF-F210-0240-E884-E2E5DB45D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Forms response chart. Question title: 33. Have you ever been diagnosed with any of the following?  . Number of responses: 108 responses.">
            <a:extLst>
              <a:ext uri="{FF2B5EF4-FFF2-40B4-BE49-F238E27FC236}">
                <a16:creationId xmlns:a16="http://schemas.microsoft.com/office/drawing/2014/main" id="{6696EC7F-29AE-E9B8-C168-9B54444B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923" y="773817"/>
            <a:ext cx="6439622" cy="3061335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C14434-67B4-573B-F6DC-35B0A4168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0" y="247696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Key Observations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117FE0-099E-2A9C-99E1-24FCC9D60DD5}"/>
              </a:ext>
            </a:extLst>
          </p:cNvPr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490C3E-5B28-7DF9-A0AD-D94479B3243F}"/>
              </a:ext>
            </a:extLst>
          </p:cNvPr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D8A1C8-52F5-7626-70E5-3A4990B160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48A6C7CE-C4F3-45FD-8D71-CE687D087381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5/31/2025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3949F61-F91C-4F54-8BF7-CFCFEF1CD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it-IT" sz="1400">
                <a:solidFill>
                  <a:schemeClr val="bg1"/>
                </a:solidFill>
                <a:latin typeface="Arial Narrow" panose="020B0606020202030204" pitchFamily="34" charset="0"/>
              </a:rPr>
              <a:t>SeedSense: A Multimodal AI Framework</a:t>
            </a:r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41F66F-2D64-EC70-A358-526FAD802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8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6EB28C5-44F8-737D-B905-C1DE46B51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459655"/>
              </p:ext>
            </p:extLst>
          </p:nvPr>
        </p:nvGraphicFramePr>
        <p:xfrm>
          <a:off x="352299" y="1044109"/>
          <a:ext cx="5378663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8663">
                  <a:extLst>
                    <a:ext uri="{9D8B030D-6E8A-4147-A177-3AD203B41FA5}">
                      <a16:colId xmlns:a16="http://schemas.microsoft.com/office/drawing/2014/main" val="530534476"/>
                    </a:ext>
                  </a:extLst>
                </a:gridCol>
              </a:tblGrid>
              <a:tr h="2311077"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Arial Narrow" panose="020B0606020202030204" pitchFamily="34" charset="0"/>
                        </a:rPr>
                        <a:t>Choose: ADHD, Depression, Sleep Disorder, Postural Issues.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endParaRPr lang="en-US" sz="800" b="0" dirty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Arial Narrow" panose="020B0606020202030204" pitchFamily="34" charset="0"/>
                        </a:rPr>
                        <a:t>TV/Computer availability = k * Sleep Disorder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endParaRPr lang="en-US" sz="800" b="0" dirty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Arial Narrow" panose="020B0606020202030204" pitchFamily="34" charset="0"/>
                        </a:rPr>
                        <a:t>Age = k * Postural Issues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endParaRPr lang="en-US" sz="800" b="0" dirty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Arial Narrow" panose="020B0606020202030204" pitchFamily="34" charset="0"/>
                        </a:rPr>
                        <a:t>Urban and Semi-Urban area people are mostly face Depression</a:t>
                      </a:r>
                    </a:p>
                    <a:p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70304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60F4C75E-77F6-81AA-E8B4-F3101BDD87F3}"/>
              </a:ext>
            </a:extLst>
          </p:cNvPr>
          <p:cNvSpPr/>
          <p:nvPr/>
        </p:nvSpPr>
        <p:spPr>
          <a:xfrm>
            <a:off x="10007380" y="1479069"/>
            <a:ext cx="1145136" cy="17786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53BCDC-D4C1-945D-27A5-DD0A3FBFC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1" y="3437015"/>
            <a:ext cx="3172028" cy="31413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B8C72E-DE75-7A6C-9DDC-CDDBEB4A9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956" y="3518624"/>
            <a:ext cx="3245326" cy="306133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C414131-C1C3-9D9E-AD0B-4818A57A10F6}"/>
              </a:ext>
            </a:extLst>
          </p:cNvPr>
          <p:cNvSpPr/>
          <p:nvPr/>
        </p:nvSpPr>
        <p:spPr>
          <a:xfrm>
            <a:off x="6752804" y="4719634"/>
            <a:ext cx="2421199" cy="564023"/>
          </a:xfrm>
          <a:custGeom>
            <a:avLst/>
            <a:gdLst>
              <a:gd name="connsiteX0" fmla="*/ 0 w 2421199"/>
              <a:gd name="connsiteY0" fmla="*/ 0 h 564023"/>
              <a:gd name="connsiteX1" fmla="*/ 2421199 w 2421199"/>
              <a:gd name="connsiteY1" fmla="*/ 0 h 564023"/>
              <a:gd name="connsiteX2" fmla="*/ 2421199 w 2421199"/>
              <a:gd name="connsiteY2" fmla="*/ 564023 h 564023"/>
              <a:gd name="connsiteX3" fmla="*/ 0 w 2421199"/>
              <a:gd name="connsiteY3" fmla="*/ 564023 h 564023"/>
              <a:gd name="connsiteX4" fmla="*/ 0 w 2421199"/>
              <a:gd name="connsiteY4" fmla="*/ 0 h 564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1199" h="564023" extrusionOk="0">
                <a:moveTo>
                  <a:pt x="0" y="0"/>
                </a:moveTo>
                <a:cubicBezTo>
                  <a:pt x="648703" y="-557"/>
                  <a:pt x="1356711" y="-20444"/>
                  <a:pt x="2421199" y="0"/>
                </a:cubicBezTo>
                <a:cubicBezTo>
                  <a:pt x="2401936" y="164523"/>
                  <a:pt x="2453739" y="341477"/>
                  <a:pt x="2421199" y="564023"/>
                </a:cubicBezTo>
                <a:cubicBezTo>
                  <a:pt x="1942937" y="715433"/>
                  <a:pt x="391709" y="704186"/>
                  <a:pt x="0" y="564023"/>
                </a:cubicBezTo>
                <a:cubicBezTo>
                  <a:pt x="11079" y="336184"/>
                  <a:pt x="-21012" y="19950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9306455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A5C572-9C41-E976-7CF7-BCDF4532D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555" y="3470979"/>
            <a:ext cx="3032271" cy="3061335"/>
          </a:xfrm>
          <a:prstGeom prst="rect">
            <a:avLst/>
          </a:prstGeom>
        </p:spPr>
      </p:pic>
      <p:sp>
        <p:nvSpPr>
          <p:cNvPr id="38" name="Left Brace 37">
            <a:extLst>
              <a:ext uri="{FF2B5EF4-FFF2-40B4-BE49-F238E27FC236}">
                <a16:creationId xmlns:a16="http://schemas.microsoft.com/office/drawing/2014/main" id="{95A196BC-D2E3-75DE-54C7-6D8611393143}"/>
              </a:ext>
            </a:extLst>
          </p:cNvPr>
          <p:cNvSpPr/>
          <p:nvPr/>
        </p:nvSpPr>
        <p:spPr>
          <a:xfrm rot="5400000">
            <a:off x="3752343" y="3243845"/>
            <a:ext cx="164732" cy="939007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973A3465-D05A-ABA7-04AA-2D87A329118E}"/>
              </a:ext>
            </a:extLst>
          </p:cNvPr>
          <p:cNvSpPr/>
          <p:nvPr/>
        </p:nvSpPr>
        <p:spPr>
          <a:xfrm rot="5400000">
            <a:off x="5055123" y="3637999"/>
            <a:ext cx="162369" cy="1505576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A4C32A-1B7D-6DC1-1C06-E16A39B5DCF1}"/>
              </a:ext>
            </a:extLst>
          </p:cNvPr>
          <p:cNvSpPr/>
          <p:nvPr/>
        </p:nvSpPr>
        <p:spPr>
          <a:xfrm>
            <a:off x="1012064" y="4939469"/>
            <a:ext cx="2125452" cy="564023"/>
          </a:xfrm>
          <a:custGeom>
            <a:avLst/>
            <a:gdLst>
              <a:gd name="connsiteX0" fmla="*/ 0 w 2125452"/>
              <a:gd name="connsiteY0" fmla="*/ 0 h 564023"/>
              <a:gd name="connsiteX1" fmla="*/ 2125452 w 2125452"/>
              <a:gd name="connsiteY1" fmla="*/ 0 h 564023"/>
              <a:gd name="connsiteX2" fmla="*/ 2125452 w 2125452"/>
              <a:gd name="connsiteY2" fmla="*/ 564023 h 564023"/>
              <a:gd name="connsiteX3" fmla="*/ 0 w 2125452"/>
              <a:gd name="connsiteY3" fmla="*/ 564023 h 564023"/>
              <a:gd name="connsiteX4" fmla="*/ 0 w 2125452"/>
              <a:gd name="connsiteY4" fmla="*/ 0 h 564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5452" h="564023" extrusionOk="0">
                <a:moveTo>
                  <a:pt x="0" y="0"/>
                </a:moveTo>
                <a:cubicBezTo>
                  <a:pt x="803985" y="-557"/>
                  <a:pt x="1620119" y="-20444"/>
                  <a:pt x="2125452" y="0"/>
                </a:cubicBezTo>
                <a:cubicBezTo>
                  <a:pt x="2106189" y="164523"/>
                  <a:pt x="2157992" y="341477"/>
                  <a:pt x="2125452" y="564023"/>
                </a:cubicBezTo>
                <a:cubicBezTo>
                  <a:pt x="1783441" y="715433"/>
                  <a:pt x="433928" y="704186"/>
                  <a:pt x="0" y="564023"/>
                </a:cubicBezTo>
                <a:cubicBezTo>
                  <a:pt x="11079" y="336184"/>
                  <a:pt x="-21012" y="19950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9306455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A diagram of a different color scheme&#10;&#10;AI-generated content may be incorrect.">
            <a:extLst>
              <a:ext uri="{FF2B5EF4-FFF2-40B4-BE49-F238E27FC236}">
                <a16:creationId xmlns:a16="http://schemas.microsoft.com/office/drawing/2014/main" id="{0FDA69C1-FD75-4E79-35D1-B6A3EC6BA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82" y="3555602"/>
            <a:ext cx="2933389" cy="282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7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8" grpId="0" animBg="1"/>
      <p:bldP spid="39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45A8E-4943-7FB9-FA57-DAA7B81BF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29732-9ABB-72F9-329C-58E647C6F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0" y="299368"/>
            <a:ext cx="12038120" cy="79258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rial Narrow" panose="020B0606020202030204" pitchFamily="34" charset="0"/>
              </a:rPr>
              <a:t>Feature Importance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621F29-4ACD-7E5D-5C04-E737108F3C77}"/>
              </a:ext>
            </a:extLst>
          </p:cNvPr>
          <p:cNvSpPr/>
          <p:nvPr/>
        </p:nvSpPr>
        <p:spPr>
          <a:xfrm>
            <a:off x="0" y="0"/>
            <a:ext cx="12192000" cy="248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79E36B-DC5A-2540-044F-56B9E2870344}"/>
              </a:ext>
            </a:extLst>
          </p:cNvPr>
          <p:cNvSpPr/>
          <p:nvPr/>
        </p:nvSpPr>
        <p:spPr>
          <a:xfrm>
            <a:off x="0" y="6578352"/>
            <a:ext cx="12192000" cy="2796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33E4BDA-4555-1F8F-345D-57B9CED809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316" y="6535611"/>
            <a:ext cx="2743200" cy="365125"/>
          </a:xfrm>
        </p:spPr>
        <p:txBody>
          <a:bodyPr/>
          <a:lstStyle/>
          <a:p>
            <a:fld id="{48A6C7CE-C4F3-45FD-8D71-CE687D087381}" type="datetime1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5/31/2025</a:t>
            </a:fld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6126E9-C706-B352-E3D7-3EE272936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/>
          <a:p>
            <a:r>
              <a:rPr lang="it-IT" sz="1400">
                <a:solidFill>
                  <a:schemeClr val="bg1"/>
                </a:solidFill>
                <a:latin typeface="Arial Narrow" panose="020B0606020202030204" pitchFamily="34" charset="0"/>
              </a:rPr>
              <a:t>SeedSense: A Multimodal AI Framework</a:t>
            </a:r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8BF5DE-B0F2-0315-D9DA-A2A738804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282" y="6535611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t>9</a:t>
            </a:fld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AA2B7-2702-C660-AD6B-B29DB8121DE3}"/>
              </a:ext>
            </a:extLst>
          </p:cNvPr>
          <p:cNvSpPr txBox="1"/>
          <p:nvPr/>
        </p:nvSpPr>
        <p:spPr>
          <a:xfrm>
            <a:off x="6841155" y="5785967"/>
            <a:ext cx="414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Figure 5: Top 10 most important features</a:t>
            </a:r>
          </a:p>
        </p:txBody>
      </p:sp>
      <p:pic>
        <p:nvPicPr>
          <p:cNvPr id="15" name="Content Placeholder 14" descr="A graph with blue bars&#10;&#10;AI-generated content may be incorrect.">
            <a:extLst>
              <a:ext uri="{FF2B5EF4-FFF2-40B4-BE49-F238E27FC236}">
                <a16:creationId xmlns:a16="http://schemas.microsoft.com/office/drawing/2014/main" id="{625DF3E3-B184-7183-82D4-32F0847DC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26" y="1223494"/>
            <a:ext cx="8765474" cy="4411013"/>
          </a:xfr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D97ED9-B500-513F-D446-23BB21CFDB8E}"/>
              </a:ext>
            </a:extLst>
          </p:cNvPr>
          <p:cNvCxnSpPr/>
          <p:nvPr/>
        </p:nvCxnSpPr>
        <p:spPr>
          <a:xfrm>
            <a:off x="3854153" y="1153682"/>
            <a:ext cx="0" cy="499074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2CCDB31-259F-A4F2-BF8E-07529CBBF2B9}"/>
              </a:ext>
            </a:extLst>
          </p:cNvPr>
          <p:cNvSpPr txBox="1">
            <a:spLocks/>
          </p:cNvSpPr>
          <p:nvPr/>
        </p:nvSpPr>
        <p:spPr>
          <a:xfrm>
            <a:off x="76939" y="1153682"/>
            <a:ext cx="3727137" cy="5424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 Narrow" panose="020B0606020202030204" pitchFamily="34" charset="0"/>
              </a:rPr>
              <a:t>Table 2: Importance features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9050988-7598-3391-4B89-094C2CDF3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521766"/>
              </p:ext>
            </p:extLst>
          </p:nvPr>
        </p:nvGraphicFramePr>
        <p:xfrm>
          <a:off x="143379" y="1891393"/>
          <a:ext cx="3574042" cy="4079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2371">
                  <a:extLst>
                    <a:ext uri="{9D8B030D-6E8A-4147-A177-3AD203B41FA5}">
                      <a16:colId xmlns:a16="http://schemas.microsoft.com/office/drawing/2014/main" val="1883611464"/>
                    </a:ext>
                  </a:extLst>
                </a:gridCol>
                <a:gridCol w="871671">
                  <a:extLst>
                    <a:ext uri="{9D8B030D-6E8A-4147-A177-3AD203B41FA5}">
                      <a16:colId xmlns:a16="http://schemas.microsoft.com/office/drawing/2014/main" val="3347304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367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141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Gender 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759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Experience Bulling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23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Experienced Trauma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344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Digital Device before 12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54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Bed time after 10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095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Childhood location Urban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605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Missed School Occasionally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634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Digital device availability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824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Poor posture sometimes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175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228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3321</TotalTime>
  <Words>1008</Words>
  <Application>Microsoft Office PowerPoint</Application>
  <PresentationFormat>Widescreen</PresentationFormat>
  <Paragraphs>256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Arial Narrow</vt:lpstr>
      <vt:lpstr>Calibri</vt:lpstr>
      <vt:lpstr>Calibri Light</vt:lpstr>
      <vt:lpstr>Wingdings</vt:lpstr>
      <vt:lpstr>Office Theme</vt:lpstr>
      <vt:lpstr>Bangladesh Army University of Science and Technology (BAUST) Saidpur Cantonment</vt:lpstr>
      <vt:lpstr>Outline</vt:lpstr>
      <vt:lpstr>Introduction</vt:lpstr>
      <vt:lpstr>Objectives</vt:lpstr>
      <vt:lpstr>Proposed Methodology</vt:lpstr>
      <vt:lpstr>Dataset</vt:lpstr>
      <vt:lpstr>Task &amp; Models Used</vt:lpstr>
      <vt:lpstr>Key Observations</vt:lpstr>
      <vt:lpstr>Feature Importance</vt:lpstr>
      <vt:lpstr>Models Comparison</vt:lpstr>
      <vt:lpstr>ROC Curve</vt:lpstr>
      <vt:lpstr>ROC Curve</vt:lpstr>
      <vt:lpstr>Ensemble models</vt:lpstr>
      <vt:lpstr>Results</vt:lpstr>
      <vt:lpstr>Conclusion</vt:lpstr>
      <vt:lpstr>Thank you all…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Asus</dc:creator>
  <cp:lastModifiedBy>Nur A Alam</cp:lastModifiedBy>
  <cp:revision>145</cp:revision>
  <dcterms:created xsi:type="dcterms:W3CDTF">2025-04-30T05:35:28Z</dcterms:created>
  <dcterms:modified xsi:type="dcterms:W3CDTF">2025-05-31T11:38:36Z</dcterms:modified>
</cp:coreProperties>
</file>